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6"/>
  </p:handoutMasterIdLst>
  <p:sldIdLst>
    <p:sldId id="260" r:id="rId3"/>
    <p:sldId id="276" r:id="rId4"/>
    <p:sldId id="258" r:id="rId5"/>
    <p:sldId id="278" r:id="rId6"/>
    <p:sldId id="280" r:id="rId7"/>
    <p:sldId id="277" r:id="rId8"/>
    <p:sldId id="279" r:id="rId9"/>
    <p:sldId id="286" r:id="rId10"/>
    <p:sldId id="281" r:id="rId11"/>
    <p:sldId id="282" r:id="rId12"/>
    <p:sldId id="284" r:id="rId13"/>
    <p:sldId id="285" r:id="rId14"/>
    <p:sldId id="283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56" r:id="rId23"/>
    <p:sldId id="295" r:id="rId24"/>
    <p:sldId id="297" r:id="rId25"/>
  </p:sldIdLst>
  <p:sldSz cx="9144000" cy="6858000" type="screen4x3"/>
  <p:notesSz cx="6881813" cy="96615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4283BC44-0498-4BA2-9785-9DBDB9DAA24B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D8D49B77-FC5F-4D29-A16E-B3DD97F6AC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17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66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42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96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nl-NL" dirty="0">
              <a:solidFill>
                <a:srgbClr val="C22222"/>
              </a:solidFill>
            </a:endParaRPr>
          </a:p>
        </p:txBody>
      </p:sp>
      <p:sp>
        <p:nvSpPr>
          <p:cNvPr id="5" name="Rectangle 9"/>
          <p:cNvSpPr/>
          <p:nvPr userDrawn="1"/>
        </p:nvSpPr>
        <p:spPr>
          <a:xfrm>
            <a:off x="712788" y="1073150"/>
            <a:ext cx="6429375" cy="4856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>
              <a:defRPr/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Picture 10" descr="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56225" y="5108575"/>
            <a:ext cx="132556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201" y="1456224"/>
            <a:ext cx="4374000" cy="3344376"/>
          </a:xfrm>
        </p:spPr>
        <p:txBody>
          <a:bodyPr anchor="t">
            <a:normAutofit/>
          </a:bodyPr>
          <a:lstStyle>
            <a:lvl1pPr algn="l">
              <a:lnSpc>
                <a:spcPts val="6300"/>
              </a:lnSpc>
              <a:defRPr sz="6000" b="1" i="0" baseline="0">
                <a:solidFill>
                  <a:srgbClr val="DC1C1C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200" y="5072400"/>
            <a:ext cx="3740467" cy="630868"/>
          </a:xfrm>
        </p:spPr>
        <p:txBody>
          <a:bodyPr>
            <a:normAutofit/>
          </a:bodyPr>
          <a:lstStyle>
            <a:lvl1pPr marL="0" indent="0" algn="l">
              <a:lnSpc>
                <a:spcPts val="1000"/>
              </a:lnSpc>
              <a:buNone/>
              <a:defRPr sz="930" b="0" i="0">
                <a:solidFill>
                  <a:srgbClr val="DC1C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3986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D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5" name="Picture 9" descr="logo_wi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6197600"/>
            <a:ext cx="13239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200" y="358512"/>
            <a:ext cx="7088400" cy="794562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DC1C1C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200" y="1552273"/>
            <a:ext cx="7088400" cy="3887400"/>
          </a:xfrm>
        </p:spPr>
        <p:txBody>
          <a:bodyPr/>
          <a:lstStyle>
            <a:lvl1pPr>
              <a:lnSpc>
                <a:spcPts val="2860"/>
              </a:lnSpc>
              <a:buFont typeface="Arial"/>
              <a:buChar char="•"/>
              <a:defRPr sz="22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355600" indent="-177800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2pPr>
            <a:lvl3pPr marL="533400" indent="-177800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712788" indent="-179388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4pPr>
            <a:lvl5pPr marL="901700" indent="-173038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5pPr>
          </a:lstStyle>
          <a:p>
            <a:pPr lvl="0"/>
            <a:r>
              <a:rPr lang="nl-NL" noProof="0" dirty="0"/>
              <a:t>Click to </a:t>
            </a:r>
            <a:r>
              <a:rPr lang="nl-NL" noProof="0" dirty="0" err="1"/>
              <a:t>edit</a:t>
            </a:r>
            <a:r>
              <a:rPr lang="nl-NL" noProof="0" dirty="0"/>
              <a:t> </a:t>
            </a:r>
            <a:r>
              <a:rPr lang="nl-NL" noProof="0" dirty="0" err="1"/>
              <a:t>Master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 err="1"/>
              <a:t>Second</a:t>
            </a:r>
            <a:r>
              <a:rPr lang="nl-NL" noProof="0" dirty="0"/>
              <a:t>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339850" y="6272213"/>
            <a:ext cx="32321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>
                <a:solidFill>
                  <a:prstClr val="white"/>
                </a:solidFill>
              </a:rPr>
              <a:t>Naam – Afdeling – Datum</a:t>
            </a:r>
          </a:p>
        </p:txBody>
      </p:sp>
    </p:spTree>
    <p:extLst>
      <p:ext uri="{BB962C8B-B14F-4D97-AF65-F5344CB8AC3E}">
        <p14:creationId xmlns:p14="http://schemas.microsoft.com/office/powerpoint/2010/main" val="196573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654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93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425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87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04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17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83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051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FB135-CCC6-4E08-8BB1-B324D0AD9113}" type="datetimeFigureOut">
              <a:rPr lang="nl-NL" smtClean="0"/>
              <a:t>9-11-2016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D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1027" name="Picture 7" descr="logo_wit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08825" y="6197600"/>
            <a:ext cx="13239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339850" y="360363"/>
            <a:ext cx="708818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 (max 1 regel)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9850" y="1550988"/>
            <a:ext cx="70881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9850" y="6270625"/>
            <a:ext cx="323215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>
                <a:solidFill>
                  <a:prstClr val="white"/>
                </a:solidFill>
              </a:rPr>
              <a:t>Naam – Afdeling – Datum</a:t>
            </a:r>
          </a:p>
        </p:txBody>
      </p:sp>
    </p:spTree>
    <p:extLst>
      <p:ext uri="{BB962C8B-B14F-4D97-AF65-F5344CB8AC3E}">
        <p14:creationId xmlns:p14="http://schemas.microsoft.com/office/powerpoint/2010/main" val="164975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rgbClr val="DC1C1C"/>
          </a:solidFill>
          <a:latin typeface="Arial"/>
          <a:ea typeface="ヒラギノ角ゴ Pro W3" pitchFamily="-84" charset="-128"/>
          <a:cs typeface="ヒラギノ角ゴ Pro W3" pitchFamily="-8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9pPr>
    </p:titleStyle>
    <p:bodyStyle>
      <a:lvl1pPr marL="177800" indent="-177800" algn="l" defTabSz="457200" rtl="0" eaLnBrk="0" fontAlgn="base" hangingPunct="0">
        <a:lnSpc>
          <a:spcPts val="2863"/>
        </a:lnSpc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1pPr>
      <a:lvl2pPr marL="35560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2pPr>
      <a:lvl3pPr marL="53340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3pPr>
      <a:lvl4pPr marL="712788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4pPr>
      <a:lvl5pPr marL="901700" indent="-1889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CAcQjRw&amp;url=http://fietsstad.fietsersbond.nl/categorie/goede-voorbeelden-tags/snelfietsroute&amp;ei=01ZaVb2_MoblUfTVgPgM&amp;bvm=bv.93564037,d.d24&amp;psig=AFQjCNEjaXww-UqykI1Rul6ACboapev1SA&amp;ust=143207019843510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CAUQjRxqFQoTCKvJnKSIv8gCFcpbFAodrMcIAw&amp;url=http://www.zoogdierwinkel.nl/sites/default/files/imce/nieuwesite/Winkel/pdf%20download/2012-34%20Advies%20vleermuisvriendelijke%20verlichting%20Zevenaar%20Zoogdiervereniging%202012.pdf&amp;psig=AFQjCNF1r087UOXSB67JDa-V0rRS8BKBtw&amp;ust=1444812526780765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www.google.nl/url?sa=i&amp;rct=j&amp;q=&amp;esrc=s&amp;source=images&amp;cd=&amp;cad=rja&amp;uact=8&amp;ved=0CAcQjRw&amp;url=http://www.vogelvrijefietser.nl/nieuws/201504/fiets/radartechnologie-beschermt-fietser&amp;ei=8kRaVeyKG8vWUdH8gfgG&amp;bvm=bv.93564037,d.d24&amp;psig=AFQjCNE3-W4YRGAwo6BnigsQaokkFfsfrw&amp;ust=1432065647379407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://www.google.nl/url?sa=i&amp;rct=j&amp;q=&amp;esrc=s&amp;source=images&amp;cd=&amp;cad=rja&amp;uact=8&amp;ved=0CAcQjRxqFQoTCKmovrWPv8gCFQbVFAodm08Ipg&amp;url=http://www.wegenforum.nl/viewtopic.php?t%3D17707&amp;psig=AFQjCNFB3sqe6oJnAqkFNWXiVL4MxT8TQw&amp;ust=144481442024557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-180528" y="5943793"/>
            <a:ext cx="9144000" cy="91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"/>
          <a:stretch/>
        </p:blipFill>
        <p:spPr bwMode="auto">
          <a:xfrm>
            <a:off x="0" y="-636394"/>
            <a:ext cx="9144000" cy="665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-252536" y="-636394"/>
            <a:ext cx="6192688" cy="91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800" b="1" dirty="0">
                <a:solidFill>
                  <a:srgbClr val="FF0000"/>
                </a:solidFill>
              </a:rPr>
              <a:t>   De fiets in Eindhoven</a:t>
            </a:r>
          </a:p>
        </p:txBody>
      </p:sp>
    </p:spTree>
    <p:extLst>
      <p:ext uri="{BB962C8B-B14F-4D97-AF65-F5344CB8AC3E}">
        <p14:creationId xmlns:p14="http://schemas.microsoft.com/office/powerpoint/2010/main" val="4000638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3211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3211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4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4136579" y="3188872"/>
            <a:ext cx="4902645" cy="265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"/>
          <a:stretch/>
        </p:blipFill>
        <p:spPr bwMode="auto">
          <a:xfrm>
            <a:off x="107504" y="113780"/>
            <a:ext cx="5460240" cy="296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6353175" y="696177"/>
            <a:ext cx="2583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srgbClr val="FF0000"/>
                </a:solidFill>
              </a:rPr>
              <a:t>Frederiklaan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21913" y="4797152"/>
            <a:ext cx="2401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</a:rPr>
              <a:t>Hoogstraat</a:t>
            </a:r>
            <a:r>
              <a:rPr lang="nl-NL" sz="3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6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41993"/>
          <a:stretch/>
        </p:blipFill>
        <p:spPr bwMode="auto">
          <a:xfrm>
            <a:off x="4902370" y="1196975"/>
            <a:ext cx="3486054" cy="464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3096344" cy="464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3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voetganger en fiets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9" y="1443768"/>
            <a:ext cx="6042471" cy="392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88370"/>
            <a:ext cx="2736850" cy="17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97" y="1443768"/>
            <a:ext cx="2744611" cy="196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3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84313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" y="2049463"/>
            <a:ext cx="3671888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DSC05956"/>
          <p:cNvPicPr>
            <a:picLocks noChangeAspect="1" noChangeArrowheads="1"/>
          </p:cNvPicPr>
          <p:nvPr/>
        </p:nvPicPr>
        <p:blipFill>
          <a:blip r:embed="rId4"/>
          <a:srcRect t="21718" b="8038"/>
          <a:stretch>
            <a:fillRect/>
          </a:stretch>
        </p:blipFill>
        <p:spPr bwMode="auto">
          <a:xfrm>
            <a:off x="4675312" y="2049463"/>
            <a:ext cx="3693988" cy="15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fietsparkeren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26886" r="4614" b="14110"/>
          <a:stretch/>
        </p:blipFill>
        <p:spPr bwMode="auto">
          <a:xfrm>
            <a:off x="4675312" y="3734423"/>
            <a:ext cx="3693988" cy="16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162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http://fietsstad.fietsersbond.nl/sites/default/files/slowlane_eindhoven_bij_landsard.jpg?142616937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6853" r="10027"/>
          <a:stretch>
            <a:fillRect/>
          </a:stretch>
        </p:blipFill>
        <p:spPr bwMode="auto">
          <a:xfrm>
            <a:off x="4648200" y="1989138"/>
            <a:ext cx="3743325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5"/>
          <a:srcRect l="41473" t="25774" r="19360" b="21863"/>
          <a:stretch>
            <a:fillRect/>
          </a:stretch>
        </p:blipFill>
        <p:spPr bwMode="auto">
          <a:xfrm>
            <a:off x="757238" y="1998663"/>
            <a:ext cx="375285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snelfietsroutes</a:t>
            </a:r>
          </a:p>
        </p:txBody>
      </p:sp>
    </p:spTree>
    <p:extLst>
      <p:ext uri="{BB962C8B-B14F-4D97-AF65-F5344CB8AC3E}">
        <p14:creationId xmlns:p14="http://schemas.microsoft.com/office/powerpoint/2010/main" val="219174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70025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 r="18999"/>
          <a:stretch>
            <a:fillRect/>
          </a:stretch>
        </p:blipFill>
        <p:spPr bwMode="auto">
          <a:xfrm>
            <a:off x="4705350" y="2032000"/>
            <a:ext cx="3665538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/>
          <a:srcRect l="47586" t="18446" r="4829" b="14874"/>
          <a:stretch>
            <a:fillRect/>
          </a:stretch>
        </p:blipFill>
        <p:spPr bwMode="auto">
          <a:xfrm>
            <a:off x="754063" y="2032000"/>
            <a:ext cx="3751262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doorstroming</a:t>
            </a:r>
          </a:p>
        </p:txBody>
      </p:sp>
    </p:spTree>
    <p:extLst>
      <p:ext uri="{BB962C8B-B14F-4D97-AF65-F5344CB8AC3E}">
        <p14:creationId xmlns:p14="http://schemas.microsoft.com/office/powerpoint/2010/main" val="65333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/>
          <a:srcRect l="7654" r="6834"/>
          <a:stretch>
            <a:fillRect/>
          </a:stretch>
        </p:blipFill>
        <p:spPr bwMode="auto">
          <a:xfrm>
            <a:off x="755650" y="1984375"/>
            <a:ext cx="3749675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/>
          <a:srcRect r="19626"/>
          <a:stretch>
            <a:fillRect/>
          </a:stretch>
        </p:blipFill>
        <p:spPr bwMode="auto">
          <a:xfrm>
            <a:off x="4643438" y="2000250"/>
            <a:ext cx="3709987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doorstroming </a:t>
            </a:r>
          </a:p>
        </p:txBody>
      </p:sp>
    </p:spTree>
    <p:extLst>
      <p:ext uri="{BB962C8B-B14F-4D97-AF65-F5344CB8AC3E}">
        <p14:creationId xmlns:p14="http://schemas.microsoft.com/office/powerpoint/2010/main" val="1773795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VM\VOR\1_Projecten\Actieplan Fiets !\Hopperpoint\Hopperpoint Stadhuisp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1656184" cy="29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5576" y="403225"/>
            <a:ext cx="8136904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innovatie/smart mobility</a:t>
            </a:r>
          </a:p>
        </p:txBody>
      </p:sp>
      <p:sp>
        <p:nvSpPr>
          <p:cNvPr id="2" name="Rechthoek 1"/>
          <p:cNvSpPr/>
          <p:nvPr/>
        </p:nvSpPr>
        <p:spPr>
          <a:xfrm>
            <a:off x="251520" y="1412776"/>
            <a:ext cx="7992888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>
                <a:latin typeface="Arial" charset="0"/>
                <a:ea typeface="ヒラギノ角ゴ Pro W3"/>
                <a:cs typeface="Arial" charset="0"/>
              </a:rPr>
              <a:t> In </a:t>
            </a:r>
            <a:r>
              <a:rPr lang="nl-NL" altLang="nl-NL" sz="2400" dirty="0" err="1">
                <a:latin typeface="Arial" charset="0"/>
                <a:ea typeface="ヒラギノ角ゴ Pro W3"/>
                <a:cs typeface="Arial" charset="0"/>
              </a:rPr>
              <a:t>Car</a:t>
            </a:r>
            <a:r>
              <a:rPr lang="nl-NL" altLang="nl-NL" sz="2400" dirty="0">
                <a:latin typeface="Arial" charset="0"/>
                <a:ea typeface="ヒラギノ角ゴ Pro W3"/>
                <a:cs typeface="Arial" charset="0"/>
              </a:rPr>
              <a:t> versus On Bicycle (Smart bike)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>
                <a:latin typeface="Arial" charset="0"/>
                <a:ea typeface="ヒラギノ角ゴ Pro W3"/>
                <a:cs typeface="Arial" charset="0"/>
              </a:rPr>
              <a:t> Provinciaal monitoringsplatform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>
                <a:latin typeface="Arial" charset="0"/>
                <a:ea typeface="ヒラギノ角ゴ Pro W3"/>
                <a:cs typeface="Arial" charset="0"/>
              </a:rPr>
              <a:t> Data open en shared  </a:t>
            </a:r>
          </a:p>
        </p:txBody>
      </p:sp>
      <p:pic>
        <p:nvPicPr>
          <p:cNvPr id="10" name="Picture 4" descr="http://www.fraukebehrendt.com/wp/wp-content/uploads/2010/10/SEMS_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17908"/>
          <a:stretch/>
        </p:blipFill>
        <p:spPr bwMode="auto">
          <a:xfrm>
            <a:off x="6129296" y="1556792"/>
            <a:ext cx="2763184" cy="15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vogelvrijefietser.nl/sites/default/files/styles/gallery_image/public/nieuwsbericht/images/042015/overzicht_bikescout.jpg?itok=58qaW2_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r="4846"/>
          <a:stretch>
            <a:fillRect/>
          </a:stretch>
        </p:blipFill>
        <p:spPr bwMode="auto">
          <a:xfrm>
            <a:off x="6088685" y="3317037"/>
            <a:ext cx="2794852" cy="252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DSCN7320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3798" y="4149080"/>
            <a:ext cx="1864166" cy="139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s://encrypted-tbn2.gstatic.com/images?q=tbn:ANd9GcRR2S3DA1V7ZKYtV_AAP5Xzqwr-OJ9pj7jB0GT4WJRMo4VSSJfQY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2710420"/>
            <a:ext cx="151492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0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 l="7343" r="11530" b="2402"/>
          <a:stretch>
            <a:fillRect/>
          </a:stretch>
        </p:blipFill>
        <p:spPr bwMode="auto">
          <a:xfrm>
            <a:off x="788988" y="2012950"/>
            <a:ext cx="367347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425" y="2003425"/>
            <a:ext cx="24606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0425" y="3716338"/>
            <a:ext cx="2433638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23063" y="3227388"/>
            <a:ext cx="165258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5576" y="403225"/>
            <a:ext cx="792088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(e)-fietsstimulering</a:t>
            </a:r>
          </a:p>
        </p:txBody>
      </p:sp>
    </p:spTree>
    <p:extLst>
      <p:ext uri="{BB962C8B-B14F-4D97-AF65-F5344CB8AC3E}">
        <p14:creationId xmlns:p14="http://schemas.microsoft.com/office/powerpoint/2010/main" val="149701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755576" y="403225"/>
            <a:ext cx="7088188" cy="793750"/>
          </a:xfrm>
        </p:spPr>
        <p:txBody>
          <a:bodyPr/>
          <a:lstStyle/>
          <a:p>
            <a:pPr algn="l" eaLnBrk="1" hangingPunct="1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Een paar cijfers over Eindhoven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836240" y="1533748"/>
            <a:ext cx="7696200" cy="4127500"/>
          </a:xfrm>
        </p:spPr>
        <p:txBody>
          <a:bodyPr/>
          <a:lstStyle/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230.000 inwoners (agglomeratie 420.000 inwoners)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300.000 fietsen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400 km </a:t>
            </a:r>
            <a:r>
              <a:rPr lang="nl-NL" altLang="nl-NL" sz="2000" dirty="0" err="1">
                <a:latin typeface="Arial" charset="0"/>
                <a:ea typeface="ヒラギノ角ゴ Pro W3"/>
                <a:cs typeface="Arial" charset="0"/>
              </a:rPr>
              <a:t>vrijliggende</a:t>
            </a: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 fietspaden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6200 gratis fietsparkeerplaatsen in de binnenstad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5500 fietsparkeerplaatsen bij het station, waarvan 3300 gratis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fietsaandeel van 43 % op de korte verplaatsingen (35 % in 2009)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Vestdijk drukste fietsroute: 9600 fietsers per dag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Font typeface="Arial" charset="0"/>
              <a:buNone/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89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179" y="1998862"/>
            <a:ext cx="2009394" cy="112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img189.imageshack.us/img189/116/p1120781x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8" y="1987749"/>
            <a:ext cx="3781755" cy="283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VM\VOR\1_Projecten\Actieplan Fiets !\Fietsteller\IMAG39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1" t="18512" r="40937" b="12422"/>
          <a:stretch/>
        </p:blipFill>
        <p:spPr bwMode="auto">
          <a:xfrm>
            <a:off x="6645374" y="1987749"/>
            <a:ext cx="1730073" cy="32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onsbrabantfietst.nl/sites/default/files/styles/nieuws-detail/public/bike-print-brengt-fietsgebruik-in-beeld.jpg?itok=kq1_iEW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/>
          <a:stretch/>
        </p:blipFill>
        <p:spPr bwMode="auto">
          <a:xfrm>
            <a:off x="4592166" y="3190478"/>
            <a:ext cx="2011628" cy="178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5576" y="403225"/>
            <a:ext cx="828092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Focus op speerpunten: evaluatie en monitoring</a:t>
            </a:r>
          </a:p>
        </p:txBody>
      </p:sp>
    </p:spTree>
    <p:extLst>
      <p:ext uri="{BB962C8B-B14F-4D97-AF65-F5344CB8AC3E}">
        <p14:creationId xmlns:p14="http://schemas.microsoft.com/office/powerpoint/2010/main" val="70787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 ?</a:t>
            </a:r>
          </a:p>
        </p:txBody>
      </p:sp>
      <p:sp>
        <p:nvSpPr>
          <p:cNvPr id="9" name="Rechthoek 8"/>
          <p:cNvSpPr/>
          <p:nvPr/>
        </p:nvSpPr>
        <p:spPr>
          <a:xfrm>
            <a:off x="767451" y="2420888"/>
            <a:ext cx="80530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Schaalsprong voor de fiets ?</a:t>
            </a:r>
          </a:p>
          <a:p>
            <a:endParaRPr lang="nl-NL" sz="2800" dirty="0"/>
          </a:p>
          <a:p>
            <a:r>
              <a:rPr lang="nl-NL" sz="2800" dirty="0"/>
              <a:t>“De Stad” is daar (nog) niet klaar voor ….</a:t>
            </a:r>
          </a:p>
          <a:p>
            <a:r>
              <a:rPr lang="nl-NL" sz="2800" dirty="0"/>
              <a:t>=&gt; onderzoeksvraag: hoe veranderen we de mind set ? </a:t>
            </a:r>
          </a:p>
        </p:txBody>
      </p:sp>
    </p:spTree>
    <p:extLst>
      <p:ext uri="{BB962C8B-B14F-4D97-AF65-F5344CB8AC3E}">
        <p14:creationId xmlns:p14="http://schemas.microsoft.com/office/powerpoint/2010/main" val="414419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 ?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803834" y="1375288"/>
            <a:ext cx="7872622" cy="3997928"/>
          </a:xfrm>
          <a:prstGeom prst="rect">
            <a:avLst/>
          </a:prstGeom>
        </p:spPr>
        <p:txBody>
          <a:bodyPr rIns="0"/>
          <a:lstStyle>
            <a:lvl1pPr marL="271463" indent="-2714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endParaRPr lang="nl-NL" altLang="nl-NL" dirty="0">
              <a:cs typeface="Arial" charset="0"/>
            </a:endParaRPr>
          </a:p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r>
              <a:rPr lang="nl-NL" altLang="nl-NL" dirty="0">
                <a:cs typeface="Arial" charset="0"/>
              </a:rPr>
              <a:t>Of….. Denken vanuit de auto</a:t>
            </a:r>
          </a:p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endParaRPr lang="nl-NL" altLang="nl-NL" dirty="0">
              <a:cs typeface="Arial" charset="0"/>
            </a:endParaRPr>
          </a:p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r>
              <a:rPr lang="nl-NL" altLang="nl-NL" dirty="0">
                <a:cs typeface="Arial" charset="0"/>
              </a:rPr>
              <a:t>Of….. Best of </a:t>
            </a:r>
            <a:r>
              <a:rPr lang="nl-NL" altLang="nl-NL" dirty="0" err="1">
                <a:cs typeface="Arial" charset="0"/>
              </a:rPr>
              <a:t>both</a:t>
            </a:r>
            <a:r>
              <a:rPr lang="nl-NL" altLang="nl-NL" dirty="0">
                <a:cs typeface="Arial" charset="0"/>
              </a:rPr>
              <a:t> </a:t>
            </a:r>
            <a:r>
              <a:rPr lang="nl-NL" altLang="nl-NL" dirty="0" err="1">
                <a:cs typeface="Arial" charset="0"/>
              </a:rPr>
              <a:t>worlds</a:t>
            </a:r>
            <a:r>
              <a:rPr lang="nl-NL" altLang="nl-NL" dirty="0">
                <a:cs typeface="Arial" charset="0"/>
              </a:rPr>
              <a:t> (Slow Motion – </a:t>
            </a:r>
            <a:r>
              <a:rPr lang="nl-NL" altLang="nl-NL" dirty="0" err="1">
                <a:cs typeface="Arial" charset="0"/>
              </a:rPr>
              <a:t>Fast</a:t>
            </a:r>
            <a:r>
              <a:rPr lang="nl-NL" altLang="nl-NL" dirty="0">
                <a:cs typeface="Arial" charset="0"/>
              </a:rPr>
              <a:t> Forward)</a:t>
            </a:r>
          </a:p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endParaRPr lang="nl-NL" altLang="nl-NL" dirty="0">
              <a:cs typeface="Arial" charset="0"/>
            </a:endParaRPr>
          </a:p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r>
              <a:rPr lang="nl-NL" altLang="nl-NL" dirty="0">
                <a:cs typeface="Arial" charset="0"/>
              </a:rPr>
              <a:t>Zolang het maar bijdraagt aan een gezonde, aantrekkelijke en duurzame stad</a:t>
            </a:r>
          </a:p>
        </p:txBody>
      </p:sp>
    </p:spTree>
    <p:extLst>
      <p:ext uri="{BB962C8B-B14F-4D97-AF65-F5344CB8AC3E}">
        <p14:creationId xmlns:p14="http://schemas.microsoft.com/office/powerpoint/2010/main" val="4098906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>
          <a:xfrm>
            <a:off x="837109" y="1740321"/>
            <a:ext cx="6192688" cy="3344863"/>
          </a:xfrm>
        </p:spPr>
        <p:txBody>
          <a:bodyPr/>
          <a:lstStyle/>
          <a:p>
            <a:pPr algn="ctr" eaLnBrk="1" hangingPunct="1"/>
            <a:r>
              <a:rPr lang="nl-NL" altLang="nl-NL" sz="3600" dirty="0">
                <a:latin typeface="Arial" charset="0"/>
                <a:ea typeface="ヒラギノ角ゴ Pro W3"/>
                <a:cs typeface="Arial" charset="0"/>
              </a:rPr>
              <a:t>Eindhoven (goed) op Weg ?!</a:t>
            </a:r>
            <a:br>
              <a:rPr lang="nl-NL" altLang="nl-NL" sz="3600" dirty="0">
                <a:latin typeface="Arial" charset="0"/>
                <a:ea typeface="ヒラギノ角ゴ Pro W3"/>
                <a:cs typeface="Arial" charset="0"/>
              </a:rPr>
            </a:br>
            <a:br>
              <a:rPr lang="nl-NL" altLang="nl-NL" sz="3600" dirty="0">
                <a:latin typeface="Arial" charset="0"/>
                <a:ea typeface="ヒラギノ角ゴ Pro W3"/>
                <a:cs typeface="Arial" charset="0"/>
              </a:rPr>
            </a:br>
            <a:endParaRPr lang="nl-NL" altLang="nl-NL" sz="3600" dirty="0">
              <a:latin typeface="Arial" charset="0"/>
              <a:ea typeface="ヒラギノ角ゴ Pro W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4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Historie fiets in Eindhoven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6240" y="1533747"/>
            <a:ext cx="5391944" cy="4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Eerste helft 19</a:t>
            </a:r>
            <a:r>
              <a:rPr lang="nl-NL" altLang="nl-NL" sz="2000" baseline="30000" dirty="0">
                <a:latin typeface="Arial" charset="0"/>
                <a:ea typeface="ヒラギノ角ゴ Pro W3"/>
                <a:cs typeface="Arial" charset="0"/>
              </a:rPr>
              <a:t>e</a:t>
            </a: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 eeuw: fiets, fiets, fiets (bijna 90 %)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Jaren 50 en 60: opkomst auto en moderne stedelijke planning =&gt; fietsaandeel keldert enorm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Jaren 70: fietsaandeel stabiel door onder meer ontvlechting netwerken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Jaren 80 – 05:  verkeersveiligheid en fietsen stimuleren, niet ten koste van de auto =&gt; auto blijft leidend principe, maar fiets profiteert van ontvlechting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Font typeface="Arial" charset="0"/>
              <a:buNone/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40" y="476672"/>
            <a:ext cx="3111855" cy="17504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5955" r="5340" b="9482"/>
          <a:stretch/>
        </p:blipFill>
        <p:spPr>
          <a:xfrm>
            <a:off x="5934781" y="3352688"/>
            <a:ext cx="3110771" cy="15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Historie fiets in Eindhoven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" y="1780654"/>
            <a:ext cx="4476495" cy="308850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48" y="1780654"/>
            <a:ext cx="4467631" cy="30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1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Historie fiets in Eindhoven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t="2761" r="20942" b="402"/>
          <a:stretch/>
        </p:blipFill>
        <p:spPr bwMode="auto">
          <a:xfrm>
            <a:off x="5436096" y="1256406"/>
            <a:ext cx="364068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:\VM\VOR\2_Bibliotheek\Fiets\Hovenring\71166_fullimage_hovenr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" y="1256406"/>
            <a:ext cx="52387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4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Historie fiets in Eindhoven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6240" y="1533747"/>
            <a:ext cx="5391944" cy="4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Fietsbalans 2006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Actieplan Fiets (2009-2013)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CARMA (2010-2013)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Eindhoven op Weg (2013)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Agenda Fiets 2016-2025 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Bereikbaarheidsagenda (2016)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000" dirty="0">
                <a:latin typeface="Arial" charset="0"/>
                <a:ea typeface="ヒラギノ角ゴ Pro W3"/>
                <a:cs typeface="Arial" charset="0"/>
              </a:rPr>
              <a:t>Fiets in de Versnelling (2016)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Font typeface="Arial" charset="0"/>
              <a:buNone/>
            </a:pPr>
            <a:endParaRPr lang="nl-NL" altLang="nl-NL" sz="2000" dirty="0">
              <a:latin typeface="Arial" charset="0"/>
              <a:ea typeface="ヒラギノ角ゴ Pro W3"/>
              <a:cs typeface="Arial" charset="0"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6108264" y="913250"/>
            <a:ext cx="2711450" cy="2205038"/>
            <a:chOff x="3016" y="572"/>
            <a:chExt cx="2630" cy="1878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/>
            <a:srcRect l="29070"/>
            <a:stretch>
              <a:fillRect/>
            </a:stretch>
          </p:blipFill>
          <p:spPr bwMode="auto">
            <a:xfrm>
              <a:off x="3016" y="572"/>
              <a:ext cx="2630" cy="1878"/>
            </a:xfrm>
            <a:prstGeom prst="rect">
              <a:avLst/>
            </a:prstGeom>
            <a:noFill/>
            <a:ln w="28575">
              <a:solidFill>
                <a:srgbClr val="339933"/>
              </a:solidFill>
              <a:miter lim="800000"/>
              <a:headEnd/>
              <a:tailEnd/>
            </a:ln>
          </p:spPr>
        </p:pic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4558" y="978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3953" y="815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4686" y="1904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4808" y="1245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</p:grp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7689" y="3333242"/>
            <a:ext cx="2152650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609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 - participatie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803834" y="1375288"/>
            <a:ext cx="6994525" cy="3308350"/>
          </a:xfrm>
          <a:prstGeom prst="rect">
            <a:avLst/>
          </a:prstGeom>
        </p:spPr>
        <p:txBody>
          <a:bodyPr rIns="0"/>
          <a:lstStyle>
            <a:lvl1pPr marL="271463" indent="-2714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E-mailadres: fiets@eindhoven.nl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Inwonersenquête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Eindhovens Dagblad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fietsersbond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Buiten Beter </a:t>
            </a:r>
            <a:r>
              <a:rPr lang="nl-NL" altLang="nl-NL" dirty="0" err="1">
                <a:cs typeface="Arial" charset="0"/>
              </a:rPr>
              <a:t>App</a:t>
            </a:r>
            <a:endParaRPr lang="nl-NL" altLang="nl-NL" dirty="0">
              <a:cs typeface="Arial" charset="0"/>
            </a:endParaRP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KCC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r>
              <a:rPr lang="nl-NL" altLang="nl-NL" dirty="0">
                <a:cs typeface="Arial" charset="0"/>
              </a:rPr>
              <a:t>Meldpunt gladde </a:t>
            </a:r>
          </a:p>
          <a:p>
            <a:pPr marL="0" indent="0" eaLnBrk="1" hangingPunct="1">
              <a:spcAft>
                <a:spcPts val="600"/>
              </a:spcAft>
              <a:buClr>
                <a:srgbClr val="FF0000"/>
              </a:buClr>
              <a:defRPr/>
            </a:pPr>
            <a:r>
              <a:rPr lang="nl-NL" altLang="nl-NL" dirty="0">
                <a:cs typeface="Arial" charset="0"/>
              </a:rPr>
              <a:t>   fietsroutes (2014/2015)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  <a:defRPr/>
            </a:pPr>
            <a:endParaRPr lang="nl-NL" altLang="nl-NL" dirty="0">
              <a:cs typeface="Arial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 l="24904" t="11839" r="26627" b="15295"/>
          <a:stretch>
            <a:fillRect/>
          </a:stretch>
        </p:blipFill>
        <p:spPr bwMode="auto">
          <a:xfrm>
            <a:off x="4932040" y="2132856"/>
            <a:ext cx="3816424" cy="358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18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 - participatie</a:t>
            </a:r>
          </a:p>
        </p:txBody>
      </p:sp>
      <p:pic>
        <p:nvPicPr>
          <p:cNvPr id="6" name="Picture 2" descr="I:\VM\VOR\1_Projecten\Actieplan Fiets !\Fietsstadverkiezing\Fietsfeest\foto's\IMG_7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718" y="1088142"/>
            <a:ext cx="3158814" cy="23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:\VM\VOR\1_Projecten\Actieplan Fiets !\Fietsstadverkiezing\Fietsfeest\foto's\IMG_76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7717" y="3511743"/>
            <a:ext cx="3168339" cy="237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Fietsverbeteraar_5032c_Denovo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682" y="1091317"/>
            <a:ext cx="209708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etsverbeteraar_5041_Denovo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0619" y="1088142"/>
            <a:ext cx="199866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727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>
                <a:latin typeface="Arial" charset="0"/>
                <a:ea typeface="ヒラギノ角ゴ Pro W3"/>
                <a:cs typeface="Arial" charset="0"/>
              </a:rPr>
              <a:t>Denken vanuit de fiets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424815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24815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2711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363</Words>
  <Application>Microsoft Office PowerPoint</Application>
  <PresentationFormat>Diavoorstelling (4:3)</PresentationFormat>
  <Paragraphs>70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Calibri</vt:lpstr>
      <vt:lpstr>ヒラギノ角ゴ Pro W3</vt:lpstr>
      <vt:lpstr>Kantoorthema</vt:lpstr>
      <vt:lpstr>Office Theme</vt:lpstr>
      <vt:lpstr>PowerPoint-presentatie</vt:lpstr>
      <vt:lpstr>Een paar cijfers over Eindhoven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Eindhoven (goed) op Weg ?!  </vt:lpstr>
    </vt:vector>
  </TitlesOfParts>
  <Company>Gemeente Eindhoven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fiets in Eindhoven over 10 jaar</dc:title>
  <dc:creator>Erik Staps</dc:creator>
  <cp:lastModifiedBy>Bas Braakman</cp:lastModifiedBy>
  <cp:revision>24</cp:revision>
  <cp:lastPrinted>2016-11-09T11:12:59Z</cp:lastPrinted>
  <dcterms:created xsi:type="dcterms:W3CDTF">2016-11-07T11:53:47Z</dcterms:created>
  <dcterms:modified xsi:type="dcterms:W3CDTF">2016-11-09T11:14:09Z</dcterms:modified>
</cp:coreProperties>
</file>